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0"/>
  </p:notesMasterIdLst>
  <p:sldIdLst>
    <p:sldId id="256" r:id="rId2"/>
    <p:sldId id="257" r:id="rId3"/>
    <p:sldId id="258" r:id="rId4"/>
    <p:sldId id="264" r:id="rId5"/>
    <p:sldId id="265" r:id="rId6"/>
    <p:sldId id="267" r:id="rId7"/>
    <p:sldId id="268" r:id="rId8"/>
    <p:sldId id="269" r:id="rId9"/>
    <p:sldId id="270" r:id="rId10"/>
    <p:sldId id="272" r:id="rId11"/>
    <p:sldId id="271" r:id="rId12"/>
    <p:sldId id="274" r:id="rId13"/>
    <p:sldId id="275" r:id="rId14"/>
    <p:sldId id="276" r:id="rId15"/>
    <p:sldId id="277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80" autoAdjust="0"/>
  </p:normalViewPr>
  <p:slideViewPr>
    <p:cSldViewPr>
      <p:cViewPr>
        <p:scale>
          <a:sx n="66" d="100"/>
          <a:sy n="66" d="100"/>
        </p:scale>
        <p:origin x="-1272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DF7420-542E-4513-95DA-03E8059B986F}" type="presOf" srcId="{AC5491D6-FC31-4FAD-A83C-9F02B0EE9ACE}" destId="{C09DE736-C655-4EC2-B278-CF97F0259823}" srcOrd="0" destOrd="0" presId="urn:microsoft.com/office/officeart/2005/8/layout/vList6"/>
    <dgm:cxn modelId="{6876D757-B1F0-48C6-87EE-C89B479CFC3B}" type="presOf" srcId="{4C1069E4-34E0-4A19-884F-B69508B2538F}" destId="{49221B50-B010-4910-A37C-5B4443738082}" srcOrd="0" destOrd="0" presId="urn:microsoft.com/office/officeart/2005/8/layout/vList6"/>
    <dgm:cxn modelId="{36CC3995-F1DD-4638-A739-7C335735664B}" type="presOf" srcId="{6B921E0A-ACB7-469E-8DFE-B56AD568F37D}" destId="{49221B50-B010-4910-A37C-5B4443738082}" srcOrd="0" destOrd="2" presId="urn:microsoft.com/office/officeart/2005/8/layout/vList6"/>
    <dgm:cxn modelId="{A68636CD-C112-45B9-87E7-7D815641F806}" type="presOf" srcId="{7EF84FDD-C749-4CEF-BE47-29BAC931A8C7}" destId="{49221B50-B010-4910-A37C-5B4443738082}" srcOrd="0" destOrd="1" presId="urn:microsoft.com/office/officeart/2005/8/layout/vList6"/>
    <dgm:cxn modelId="{9E1C936C-C022-486A-854E-FF2634154B20}" srcId="{AC5491D6-FC31-4FAD-A83C-9F02B0EE9ACE}" destId="{7EF84FDD-C749-4CEF-BE47-29BAC931A8C7}" srcOrd="1" destOrd="0" parTransId="{74792FB9-CC46-4DBD-ABFD-17694F47513C}" sibTransId="{700836F6-D1C4-4EB8-BBA8-FC9881043098}"/>
    <dgm:cxn modelId="{8A1A9203-FA19-416C-9ACF-13CDDA68E30F}" type="presOf" srcId="{832B8C87-51C2-47B0-8FD4-8AF8A21BC442}" destId="{E1E194AE-EA24-43A0-9851-BDC8239A95BF}" srcOrd="0" destOrd="0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1CD8731E-DF8F-4B38-99A5-9BB2B46FA418}" srcId="{AC5491D6-FC31-4FAD-A83C-9F02B0EE9ACE}" destId="{6B921E0A-ACB7-469E-8DFE-B56AD568F37D}" srcOrd="2" destOrd="0" parTransId="{82ACCC3C-957C-497E-8C73-6B3419AA575E}" sibTransId="{9D6BF270-3AF6-40FC-8CD8-655DB6A17778}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70740D8B-C35C-43BB-8C14-A36717051AD1}" type="presParOf" srcId="{E1E194AE-EA24-43A0-9851-BDC8239A95BF}" destId="{1C356400-8F56-47F5-A05B-CACD0D930B12}" srcOrd="0" destOrd="0" presId="urn:microsoft.com/office/officeart/2005/8/layout/vList6"/>
    <dgm:cxn modelId="{DB7D4A56-FA36-4731-A496-EE8EA17C9638}" type="presParOf" srcId="{1C356400-8F56-47F5-A05B-CACD0D930B12}" destId="{C09DE736-C655-4EC2-B278-CF97F0259823}" srcOrd="0" destOrd="0" presId="urn:microsoft.com/office/officeart/2005/8/layout/vList6"/>
    <dgm:cxn modelId="{46BB890C-2825-4A09-9A7A-5293F5F4C19D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09921" y="4821"/>
          <a:ext cx="2247753" cy="4932303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400" kern="1200" dirty="0"/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400" kern="1200" dirty="0" smtClean="0"/>
            <a:t>60%</a:t>
          </a:r>
          <a:endParaRPr lang="ru-RU" sz="4400" kern="1200" dirty="0"/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400" kern="1200" dirty="0"/>
        </a:p>
      </dsp:txBody>
      <dsp:txXfrm>
        <a:off x="2009921" y="4821"/>
        <a:ext cx="2247753" cy="4932303"/>
      </dsp:txXfrm>
    </dsp:sp>
    <dsp:sp modelId="{C09DE736-C655-4EC2-B278-CF97F0259823}">
      <dsp:nvSpPr>
        <dsp:cNvPr id="0" name=""/>
        <dsp:cNvSpPr/>
      </dsp:nvSpPr>
      <dsp:spPr>
        <a:xfrm>
          <a:off x="0" y="20364"/>
          <a:ext cx="2007767" cy="4873806"/>
        </a:xfrm>
        <a:prstGeom prst="roundRect">
          <a:avLst/>
        </a:prstGeom>
        <a:solidFill>
          <a:srgbClr val="52CCC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0364"/>
        <a:ext cx="2007767" cy="4873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99193-5652-47D3-8607-7E9A0F65E6FD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67363-47E1-429E-BB21-68CEC804BF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4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827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4456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67363-47E1-429E-BB21-68CEC804BF7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02.12.2016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02.12.2016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02.12.2016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/>
                </a:solidFill>
              </a:rPr>
              <a:pPr/>
              <a:t>02.12.2016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/>
                </a:solidFill>
              </a:rPr>
              <a:pPr/>
              <a:t>02.12.2016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800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Детский сад «Солнышко»» г. Болгар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61049"/>
            <a:ext cx="7854696" cy="112008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Ознакомление с основной образовательной программой дошкольного образовательного учреждения</a:t>
            </a:r>
            <a:r>
              <a:rPr lang="ru-RU" sz="2800" b="1" dirty="0" smtClean="0">
                <a:solidFill>
                  <a:srgbClr val="7030A0"/>
                </a:solidFill>
                <a:latin typeface="Lucida Sans Unicode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Lucida Sans Unicode"/>
              </a:rPr>
            </a:br>
            <a:endParaRPr lang="ru-RU" dirty="0"/>
          </a:p>
        </p:txBody>
      </p:sp>
    </p:spTree>
  </p:cSld>
  <p:clrMapOvr>
    <a:masterClrMapping/>
  </p:clrMapOvr>
  <p:transition advTm="2876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2125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Содержание коррекционной работы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соответствии с ФГОС ДО направлен на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психологическою готовность к обучению в школе и обеспечивает преемственность со следующей ступенью системы общего образования.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Программой предусмотрена необходимость охраны и укрепления  физического и психического здоровья детей, обеспечения  эмоционального благополучия каждого ребенка. Так она позволяет формировать оптимистическое отношение  детей к окружающему, что дает возможность ребенку жить и развиваться, обеспечивает позитивное эмоционально-  личностное и социально-коммуникативное развитие.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Содержание образовательных областей зависит от возрастных и индивидуальных особенностей детей. Определяется  целями и задачами Программы и реализуется в различных видах деятельности (общении, игре, познавательно-исследовательской деятельности – как сквозных механизмах развития ребенка)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268538" y="2133600"/>
            <a:ext cx="4606925" cy="70802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направления развития детей и образовательные области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67494" y="1052736"/>
            <a:ext cx="3744466" cy="720000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539960" y="3212976"/>
            <a:ext cx="3672000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Познавательно-речевое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4932041" y="1052736"/>
            <a:ext cx="3672408" cy="719733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4932040" y="3212976"/>
            <a:ext cx="3672000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Социально-личностное развитие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79863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Физическая культура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411413" y="404813"/>
            <a:ext cx="1800225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Здоровье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659563" y="404813"/>
            <a:ext cx="194468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Художествен-</a:t>
            </a:r>
            <a:r>
              <a:rPr lang="ru-RU" altLang="ru-RU" sz="2000" b="1" dirty="0" err="1" smtClean="0">
                <a:solidFill>
                  <a:srgbClr val="1F497D"/>
                </a:solidFill>
              </a:rPr>
              <a:t>ное</a:t>
            </a:r>
            <a:r>
              <a:rPr lang="ru-RU" altLang="ru-RU" sz="2000" b="1" dirty="0" smtClean="0">
                <a:solidFill>
                  <a:srgbClr val="1F497D"/>
                </a:solidFill>
              </a:rPr>
              <a:t> </a:t>
            </a:r>
            <a:r>
              <a:rPr lang="ru-RU" altLang="ru-RU" sz="2000" b="1" dirty="0">
                <a:solidFill>
                  <a:srgbClr val="1F497D"/>
                </a:solidFill>
              </a:rPr>
              <a:t>творчество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6132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Коммуникация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4932363" y="404813"/>
            <a:ext cx="1655762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Музыка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27585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Чтение художественной литературы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1979712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Познание</a:t>
            </a: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493203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Социализация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633629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>
                <a:solidFill>
                  <a:srgbClr val="1F497D"/>
                </a:solidFill>
              </a:rPr>
              <a:t>Труд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668344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Безопасность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94B81-CE5C-4198-9602-889336190C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014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62646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МБДОУ «Солнышко» включает следующие разделы: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Целевой 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 следующие социальные и психологические характеристики личности ребенка на этапе завершения дошкольного образования: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ребенок проявляет инициативность  и самостоятельность в разных видах деятельности;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ребенок взаимодействует со сверстниками и взрослыми;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-ребенок обладает воображением , владеет разными формами и видами игры. Умеет подчиняться разным правилам и социальным нормам;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-ребенок проявляет любознательность, склонен наблюдать и экспериментировать, способен к принятию собственных решений.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05800" cy="61206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Содержательный раздел: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общее содержание ООП, обеспечивающее полноценное развитие  детей с учетом их возрастных и индивидуальных особенностей, и раскрывает задачи: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формирование уважительного отношения и чувства принадлежности к своей семье,  малой и большой родине;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-формирование основ собственной безопасности  и безопасности окружающего мира;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-овладение элементами правилами и нормами поведения в социуме;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-овладение элементарными нормами и правилами здорового образа жизни;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-развитие эмоционально-ценностного восприятия произведений искусства, мира природы.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568952" cy="504056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Часть Программы, формируемая участниками образовательных отношений: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Разработанная предусматривает включение воспитанников в процесс ознакомления с региональными особенностями РТ и народов Поволжья.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Основной целью является формирование целостных представлений о родном крае через решение следующих задач: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приобщение к истории возникновения родного города Болгар;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представлений о достопримечательностях родного города;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воспитание любви к родному дому, семье, уважение к родителям и их труду;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и развитие познавательного интереса к народному творчеству и миру ремесел в родном городе Болгар, Спасском районе;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представлений о животном и растительном мире родного края , о Красной книге Татарстана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ознакомление с картой республики Татарстан, своего города Болгар.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3322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Включает 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характеристику жизнедеятельности детей  в группах, включая распорядок и/или режим дня. А так же особенности традиционных событий, праздников и мероприятий 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особенности работы в четырех основных образовательных областях в разных видах деятельности и/или культурных практиках;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 особенности организации  предметно-пространственной развивающей среды;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особенности взаимодействия педагогического коллектива с семьями воспитанников.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35038" y="549275"/>
            <a:ext cx="8208962" cy="532765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7030A0"/>
                </a:solidFill>
              </a:rPr>
              <a:t>Формы взаимодействия педагогического коллектива </a:t>
            </a:r>
            <a:r>
              <a:rPr lang="ru-RU" sz="2800" b="1" dirty="0" smtClean="0">
                <a:solidFill>
                  <a:srgbClr val="7030A0"/>
                </a:solidFill>
              </a:rPr>
              <a:t>с семьями детей.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</a:t>
            </a:r>
            <a:r>
              <a:rPr lang="ru-RU" sz="1800" dirty="0" smtClean="0"/>
              <a:t>МБДОУ «Солнышко» </a:t>
            </a:r>
            <a:r>
              <a:rPr lang="ru-RU" sz="1800" dirty="0"/>
              <a:t>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800" dirty="0" smtClean="0"/>
              <a:t>. 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sz="1800" dirty="0"/>
              <a:t>единый подход к процессу воспитания ребёнка;</a:t>
            </a:r>
          </a:p>
          <a:p>
            <a:r>
              <a:rPr lang="ru-RU" sz="1800" dirty="0"/>
              <a:t>открытость дошкольного учреждения для родителей;</a:t>
            </a:r>
          </a:p>
          <a:p>
            <a:r>
              <a:rPr lang="ru-RU" sz="1800" dirty="0"/>
              <a:t>взаимное доверие  во взаимоотношениях педагогов и родителей;</a:t>
            </a:r>
          </a:p>
          <a:p>
            <a:r>
              <a:rPr lang="ru-RU" sz="1800" dirty="0"/>
              <a:t>уважение и доброжелательность друг к другу;</a:t>
            </a:r>
          </a:p>
          <a:p>
            <a:r>
              <a:rPr lang="ru-RU" sz="1800" dirty="0"/>
              <a:t>дифференцированный подход к каждой семье;</a:t>
            </a:r>
          </a:p>
          <a:p>
            <a:r>
              <a:rPr lang="ru-RU" sz="1800" dirty="0"/>
              <a:t>равно ответственность родителей и педагогов.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516510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549275"/>
            <a:ext cx="8208963" cy="560705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2400" b="1" dirty="0" smtClean="0"/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539552" y="2636912"/>
            <a:ext cx="2016224" cy="1800200"/>
          </a:xfrm>
          <a:prstGeom prst="ellipse">
            <a:avLst/>
          </a:prstGeom>
          <a:solidFill>
            <a:srgbClr val="FEB0FA"/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 rot="1337172">
            <a:off x="1881165" y="3596444"/>
            <a:ext cx="1987970" cy="1977743"/>
          </a:xfrm>
          <a:prstGeom prst="ellipse">
            <a:avLst/>
          </a:prstGeom>
          <a:solidFill>
            <a:srgbClr val="67B79E"/>
          </a:solidFill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 rot="21370204">
            <a:off x="3703922" y="3920337"/>
            <a:ext cx="1959591" cy="1880464"/>
          </a:xfrm>
          <a:prstGeom prst="ellipse">
            <a:avLst/>
          </a:prstGeom>
          <a:solidFill>
            <a:srgbClr val="C1C955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</a:rPr>
              <a:t>Самостоятельная</a:t>
            </a:r>
            <a:r>
              <a:rPr lang="ru-RU" sz="1400" dirty="0" smtClean="0">
                <a:solidFill>
                  <a:prstClr val="black"/>
                </a:solidFill>
              </a:rPr>
              <a:t>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 rot="1412722">
            <a:off x="5304446" y="3592159"/>
            <a:ext cx="1906762" cy="1797244"/>
          </a:xfrm>
          <a:prstGeom prst="ellipse">
            <a:avLst/>
          </a:prstGeom>
          <a:solidFill>
            <a:srgbClr val="FC22F2"/>
          </a:solidFill>
          <a:ln>
            <a:solidFill>
              <a:srgbClr val="7030A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276872"/>
            <a:ext cx="1812170" cy="165219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638210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700808"/>
            <a:ext cx="7065459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8800" b="1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Спасибо, </a:t>
            </a:r>
            <a:r>
              <a:rPr lang="ru-RU" sz="8800" b="1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</a:t>
            </a:r>
            <a:endParaRPr lang="ru-RU" sz="8800" b="1" dirty="0" smtClean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8800" b="1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sz="8800" b="1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 нами!</a:t>
            </a:r>
          </a:p>
        </p:txBody>
      </p:sp>
    </p:spTree>
    <p:extLst>
      <p:ext uri="{BB962C8B-B14F-4D97-AF65-F5344CB8AC3E}">
        <p14:creationId xmlns="" xmlns:p14="http://schemas.microsoft.com/office/powerpoint/2010/main" val="25866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100" b="1" dirty="0" smtClean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lvl="0" indent="0"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данной презентации мы познакомим Вас: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понятием образовательная программа и для чего она необходима?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Моделью образовательной программы.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Основными направлениями развития детей и образовательными областями. 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Разделами основной образовательной программы дошкольного образования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ru-RU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Формами взаимодействия педагогического коллектива с семьями детей.</a:t>
            </a:r>
          </a:p>
          <a:p>
            <a:endParaRPr lang="ru-RU" dirty="0"/>
          </a:p>
        </p:txBody>
      </p:sp>
    </p:spTree>
  </p:cSld>
  <p:clrMapOvr>
    <a:masterClrMapping/>
  </p:clrMapOvr>
  <p:transition advTm="146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156960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</a:br>
            <a: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</a:br>
            <a: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</a:br>
            <a: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Основная общеобразовательная программа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 медицинских услуг</a:t>
            </a:r>
            <a: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Lucida Sans Unicode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9"/>
            <a:ext cx="8229600" cy="2823592"/>
          </a:xfrm>
        </p:spPr>
        <p:txBody>
          <a:bodyPr>
            <a:normAutofit fontScale="92500"/>
          </a:bodyPr>
          <a:lstStyle/>
          <a:p>
            <a:pPr marL="0" lvl="0" indent="0"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r>
              <a:rPr lang="ru-RU" alt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разрабатывается,  утверждается</a:t>
            </a:r>
            <a:r>
              <a:rPr lang="en-US" alt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реализуется в дошкольном образовательном учреждении: </a:t>
            </a:r>
          </a:p>
          <a:p>
            <a:pPr marL="400050" lvl="1" indent="0">
              <a:spcBef>
                <a:spcPts val="324"/>
              </a:spcBef>
              <a:buClr>
                <a:srgbClr val="2DA2BF"/>
              </a:buClr>
              <a:buSzTx/>
              <a:buFont typeface="Arial" pitchFamily="34" charset="0"/>
              <a:buChar char="•"/>
            </a:pPr>
            <a:r>
              <a:rPr lang="en-US" alt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alt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0050" lvl="1" indent="0">
              <a:spcBef>
                <a:spcPts val="324"/>
              </a:spcBef>
              <a:buClr>
                <a:srgbClr val="2DA2BF"/>
              </a:buClr>
              <a:buSzTx/>
              <a:buFont typeface="Arial" pitchFamily="34" charset="0"/>
              <a:buChar char="•"/>
            </a:pPr>
            <a:r>
              <a:rPr lang="en-US" alt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учетом соответствующей </a:t>
            </a:r>
            <a:r>
              <a:rPr lang="ru-RU" alt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примерной основной образовательной программы дошкольного образования</a:t>
            </a:r>
          </a:p>
          <a:p>
            <a:endParaRPr lang="ru-RU" dirty="0"/>
          </a:p>
        </p:txBody>
      </p:sp>
    </p:spTree>
  </p:cSld>
  <p:clrMapOvr>
    <a:masterClrMapping/>
  </p:clrMapOvr>
  <p:transition advTm="152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633670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br>
              <a:rPr lang="ru-RU" sz="1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учитывает образовательные потребности, интересы и мотивы воспитанников, их родителей (законных представителей)</a:t>
            </a:r>
            <a:b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Образовательная  программа МБДОУ «Солнышко» разработана в соответствии с :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Законом Российской Федерации от 29.12.2012 № 273-ФЗ «Об образовании в Российской Федерации»;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- Санитарно-эпидемиологическими правилами и нормами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2.4.1.3049-13 «Санитарно-эпидемиологические требования к устройству,  содержанию и организации режима работы дошкольных образовательных учреждений» (утвержден постановлением Главного государственного санитарного врача РФ от 15 мая 2013 г. № 26);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- Федеральным государственным образовательным стандартом дошкольного образования (утвержден Приказом Министерства образования  и   науки   РФ от 17.10.2013 г.  № 1155)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- Приказом Министерства образования и науки Российской Федерации от 30.08.2013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Уставом МБДОУ «Детского сада «Солнышко»»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 МБДОУ «Солнышко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3" y="1000108"/>
            <a:ext cx="5357851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9" y="1142985"/>
            <a:ext cx="4929223" cy="1719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300" dirty="0" smtClean="0"/>
          </a:p>
          <a:p>
            <a:pPr algn="ctr"/>
            <a:r>
              <a:rPr lang="ru-RU" sz="1300" b="1" i="1" dirty="0" smtClean="0">
                <a:solidFill>
                  <a:srgbClr val="800000"/>
                </a:solidFill>
              </a:rPr>
              <a:t>Цель</a:t>
            </a:r>
            <a:r>
              <a:rPr lang="ru-RU" sz="1300" dirty="0" smtClean="0"/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300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500034" y="3429001"/>
            <a:ext cx="2487791" cy="1368152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835697" y="5085185"/>
            <a:ext cx="2250516" cy="1440160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86380" y="5085185"/>
            <a:ext cx="2000264" cy="1440160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22753" y="3933057"/>
            <a:ext cx="1928827" cy="1008112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583952" y="3429001"/>
            <a:ext cx="2375437" cy="1368152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="" xmlns:p14="http://schemas.microsoft.com/office/powerpoint/2010/main" val="2617412833"/>
              </p:ext>
            </p:extLst>
          </p:nvPr>
        </p:nvGraphicFramePr>
        <p:xfrm>
          <a:off x="0" y="1557338"/>
          <a:ext cx="425767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 rot="10800000">
            <a:off x="3983572" y="3863395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300193" y="1916831"/>
            <a:ext cx="1973900" cy="4381455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5143504" y="5143513"/>
            <a:ext cx="151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3005" y="1556792"/>
            <a:ext cx="2167428" cy="469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4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Вариативная часть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программы: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Реализация национально-региональный компонента(НРК)  и учебно-методического комплекта (УМК) обучение детей татарскому языку)</a:t>
            </a: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Дополнительное образование в форме кружковой работы (по рабочей программе) руководителя кружка)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60649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Н.Е.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Т.С. Комаровой, М.А. Васильевой  состоит из двух частей: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1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необходима образовательная программа?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содержание и организацию образовательного процесса  для детей дошкольного возраста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 lvl="0" algn="just"/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образовательной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-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которые обеспечивают разностороннее  развитие детей с учетом их возрастных и индивидуальных особенностей по основным направлениям – </a:t>
            </a:r>
            <a:r>
              <a:rPr lang="ru-RU" sz="20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социально-коммутативному, познавательному,  речевому,  художественно-эстетическому, физическому.</a:t>
            </a:r>
          </a:p>
          <a:p>
            <a:pPr lvl="0" algn="just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 образовательная программа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охватывает все основные моменты жизнедеятельности детей дошкольного возраста которые посещают детский сад.</a:t>
            </a:r>
          </a:p>
        </p:txBody>
      </p:sp>
    </p:spTree>
    <p:extLst>
      <p:ext uri="{BB962C8B-B14F-4D97-AF65-F5344CB8AC3E}">
        <p14:creationId xmlns="" xmlns:p14="http://schemas.microsoft.com/office/powerpoint/2010/main" val="254768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824536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490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6120680"/>
          </a:xfrm>
        </p:spPr>
        <p:txBody>
          <a:bodyPr>
            <a:normAutofit/>
          </a:bodyPr>
          <a:lstStyle/>
          <a:p>
            <a:pPr algn="just"/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marL="109728" indent="0"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развитие включает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62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243</TotalTime>
  <Words>822</Words>
  <Application>Microsoft Office PowerPoint</Application>
  <PresentationFormat>Экран (4:3)</PresentationFormat>
  <Paragraphs>99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Муниципальное бюджетное дошкольное образовательное учреждение Детский сад «Солнышко»» г. Болгар </vt:lpstr>
      <vt:lpstr>Уважаемые родители!</vt:lpstr>
      <vt:lpstr>    Основная общеобразовательная программа 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и медицинских услуг </vt:lpstr>
      <vt:lpstr>Образовательная программа  учитывает образовательные потребности, интересы и мотивы воспитанников, их родителей (законных представителей)  Образовательная  программа МБДОУ «Солнышко» разработана в соответствии с :   - Законом Российской Федерации от 29.12.2012 № 273-ФЗ «Об образовании в Российской Федерации»;  - Санитарно-эпидемиологическими правилами и нормами СанПиН 2.4.1.3049-13 «Санитарно-эпидемиологические требования к устройству,  содержанию и организации режима работы дошкольных образовательных учреждений» (утвержден постановлением Главного государственного санитарного врача РФ от 15 мая 2013 г. № 26);  - Федеральным государственным образовательным стандартом дошкольного образования (утвержден Приказом Министерства образования  и   науки   РФ от 17.10.2013 г.  № 1155)  - Приказом Министерства образования и науки Российской Федерации от 30.08.2013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 - Уставом МБДОУ «Детского сада «Солнышко»»</vt:lpstr>
      <vt:lpstr>Слайд 5</vt:lpstr>
      <vt:lpstr>Слайд 6</vt:lpstr>
      <vt:lpstr>Слайд 7</vt:lpstr>
      <vt:lpstr>Образовательные области:</vt:lpstr>
      <vt:lpstr>Слайд 9</vt:lpstr>
      <vt:lpstr>Содержание коррекционной работы в соответствии с ФГОС ДО направлен на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психологическою готовность к обучению в школе и обеспечивает преемственность со следующей ступенью системы общего образования. Программой предусмотрена необходимость охраны и укрепления  физического и психического здоровья детей, обеспечения  эмоционального благополучия каждого ребенка. Так она позволяет формировать оптимистическое отношение  детей к окружающему, что дает возможность ребенку жить и развиваться, обеспечивает позитивное эмоционально-  личностное и социально-коммуникативное развитие. Содержание образовательных областей зависит от возрастных и индивидуальных особенностей детей. Определяется  целями и задачами Программы и реализуется в различных видах деятельности (общении, игре, познавательно-исследовательской деятельности – как сквозных механизмах развития ребенка)</vt:lpstr>
      <vt:lpstr>Слайд 11</vt:lpstr>
      <vt:lpstr>Образовательная программа МБДОУ «Солнышко» включает следующие разделы: 1. Целевой :  относятся следующие социальные и психологические характеристики личности ребенка на этапе завершения дошкольного образования:  - ребенок проявляет инициативность  и самостоятельность в разных видах деятельности; - ребенок взаимодействует со сверстниками и взрослыми; -ребенок обладает воображением , владеет разными формами и видами игры. Умеет подчиняться разным правилам и социальным нормам; -ребенок проявляет любознательность, склонен наблюдать и экспериментировать, способен к принятию собственных решений.</vt:lpstr>
      <vt:lpstr>2. Содержательный раздел: определяет общее содержание ООП, обеспечивающее полноценное развитие  детей с учетом их возрастных и индивидуальных особенностей, и раскрывает задачи: - формирование уважительного отношения и чувства принадлежности к своей семье,  малой и большой родине; -формирование основ собственной безопасности  и безопасности окружающего мира; -овладение элементами правилами и нормами поведения в социуме; -овладение элементарными нормами и правилами здорового образа жизни; -развитие эмоционально-ценностного восприятия произведений искусства, мира природы.</vt:lpstr>
      <vt:lpstr>     Часть Программы, формируемая участниками образовательных отношений: Разработанная предусматривает включение воспитанников в процесс ознакомления с региональными особенностями РТ и народов Поволжья. Основной целью является формирование целостных представлений о родном крае через решение следующих задач: - приобщение к истории возникновения родного города Болгар; - формирование представлений о достопримечательностях родного города; - воспитание любви к родному дому, семье, уважение к родителям и их труду; - формирование и развитие познавательного интереса к народному творчеству и миру ремесел в родном городе Болгар, Спасском районе; - формирование представлений о животном и растительном мире родного края , о Красной книге Татарстана - ознакомление с картой республики Татарстан, своего города Болгар.</vt:lpstr>
      <vt:lpstr>Организационный раздел  Включает :  - характеристику жизнедеятельности детей  в группах, включая распорядок и/или режим дня. А так же особенности традиционных событий, праздников и мероприятий ; - особенности работы в четырех основных образовательных областях в разных видах деятельности и/или культурных практиках; -  особенности организации  предметно-пространственной развивающей среды; - особенности взаимодействия педагогического коллектива с семьями воспитанников. 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Солнышко</dc:creator>
  <cp:lastModifiedBy>Солнышко</cp:lastModifiedBy>
  <cp:revision>28</cp:revision>
  <dcterms:created xsi:type="dcterms:W3CDTF">2016-11-28T07:00:21Z</dcterms:created>
  <dcterms:modified xsi:type="dcterms:W3CDTF">2016-12-02T06:36:12Z</dcterms:modified>
</cp:coreProperties>
</file>